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1" r:id="rId4"/>
    <p:sldId id="290" r:id="rId5"/>
    <p:sldId id="282" r:id="rId6"/>
    <p:sldId id="283" r:id="rId7"/>
    <p:sldId id="291" r:id="rId8"/>
    <p:sldId id="260" r:id="rId9"/>
    <p:sldId id="277" r:id="rId10"/>
    <p:sldId id="276" r:id="rId11"/>
    <p:sldId id="279" r:id="rId12"/>
    <p:sldId id="289" r:id="rId13"/>
    <p:sldId id="280" r:id="rId14"/>
    <p:sldId id="281" r:id="rId15"/>
    <p:sldId id="292" r:id="rId16"/>
    <p:sldId id="278" r:id="rId17"/>
    <p:sldId id="284" r:id="rId18"/>
    <p:sldId id="285" r:id="rId19"/>
    <p:sldId id="286" r:id="rId20"/>
    <p:sldId id="262" r:id="rId21"/>
    <p:sldId id="269" r:id="rId22"/>
    <p:sldId id="287" r:id="rId23"/>
    <p:sldId id="288" r:id="rId24"/>
    <p:sldId id="258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81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99990-2520-4FC7-ACBB-75073F2B1803}" type="datetimeFigureOut">
              <a:rPr lang="fr-FR" smtClean="0"/>
              <a:t>15/12/2017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A93B1-1CC2-4A5A-8C1C-E0B982C39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10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93B1-1CC2-4A5A-8C1C-E0B982C39B8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05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93B1-1CC2-4A5A-8C1C-E0B982C39B8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823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93B1-1CC2-4A5A-8C1C-E0B982C39B8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823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93B1-1CC2-4A5A-8C1C-E0B982C39B8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82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A93B1-1CC2-4A5A-8C1C-E0B982C39B8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82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2400"/>
            </a:lvl1pPr>
          </a:lstStyle>
          <a:p>
            <a:r>
              <a:rPr lang="fr-FR" smtClean="0"/>
              <a:t>15/12/2017</a:t>
            </a:r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space réservé du numéro de diapositive 5"/>
          <p:cNvSpPr txBox="1">
            <a:spLocks/>
          </p:cNvSpPr>
          <p:nvPr userDrawn="1"/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defPPr>
              <a:defRPr lang="fr-FR"/>
            </a:defPPr>
            <a:lvl1pPr marL="0" algn="l" defTabSz="914400" rtl="0" eaLnBrk="1" latinLnBrk="0" hangingPunct="1"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E0B534-4A47-4AD2-8BAB-CAD041FBAA56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fr-FR" smtClean="0"/>
              <a:t>15/12/2017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EDE0B534-4A47-4AD2-8BAB-CAD041FBAA56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DE0B534-4A47-4AD2-8BAB-CAD041FBAA56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9YY6koysZI" TargetMode="Externa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formation-security.fr/test-dintrusion-pentest-presentation-methodologi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01254" y="3789040"/>
            <a:ext cx="6858000" cy="990600"/>
          </a:xfrm>
        </p:spPr>
        <p:txBody>
          <a:bodyPr>
            <a:noAutofit/>
          </a:bodyPr>
          <a:lstStyle/>
          <a:p>
            <a:r>
              <a:rPr lang="fr-FR" sz="2400" dirty="0" smtClean="0"/>
              <a:t>Compte-rendu 15/12/2017</a:t>
            </a:r>
            <a:br>
              <a:rPr lang="fr-FR" sz="2400" dirty="0" smtClean="0"/>
            </a:br>
            <a:r>
              <a:rPr lang="fr-FR" sz="2400" dirty="0" smtClean="0"/>
              <a:t>Modélisation de la menace </a:t>
            </a:r>
            <a:br>
              <a:rPr lang="fr-FR" sz="2400" dirty="0" smtClean="0"/>
            </a:br>
            <a:r>
              <a:rPr lang="fr-FR" sz="2400" dirty="0" smtClean="0"/>
              <a:t>&amp; </a:t>
            </a:r>
            <a:r>
              <a:rPr lang="fr-FR" sz="2400" dirty="0" err="1" smtClean="0"/>
              <a:t>Operational</a:t>
            </a:r>
            <a:r>
              <a:rPr lang="fr-FR" sz="2400" dirty="0" smtClean="0"/>
              <a:t> Design</a:t>
            </a:r>
            <a:endParaRPr lang="fr-FR" sz="2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dirty="0" err="1" smtClean="0"/>
              <a:t>Tithnara</a:t>
            </a:r>
            <a:r>
              <a:rPr lang="fr-FR" sz="2800" dirty="0" smtClean="0"/>
              <a:t> Nicolas SUN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16632"/>
            <a:ext cx="2857500" cy="13049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1179388" cy="1421557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15/12/2017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6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Ontologie</a:t>
            </a:r>
            <a:br>
              <a:rPr lang="fr-FR" dirty="0" smtClean="0"/>
            </a:br>
            <a:r>
              <a:rPr lang="fr-FR" dirty="0" smtClean="0"/>
              <a:t>Principe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000" dirty="0" smtClean="0"/>
              <a:t>Moteur d’inférence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060848"/>
            <a:ext cx="5887590" cy="196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50" y="4077072"/>
            <a:ext cx="2738315" cy="170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2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Ontologie</a:t>
            </a:r>
            <a:br>
              <a:rPr lang="fr-FR" dirty="0" smtClean="0"/>
            </a:br>
            <a:r>
              <a:rPr lang="fr-FR" dirty="0" smtClean="0"/>
              <a:t>Projet IA4SIM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800" dirty="0" smtClean="0"/>
              <a:t>Opérations militaires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800" dirty="0" smtClean="0"/>
              <a:t>Projet 3A avec Quentin </a:t>
            </a:r>
            <a:r>
              <a:rPr lang="fr-FR" sz="4800" dirty="0" err="1" smtClean="0"/>
              <a:t>Aubertot</a:t>
            </a:r>
            <a:endParaRPr lang="fr-FR" sz="4800" dirty="0" smtClean="0"/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800" dirty="0" smtClean="0"/>
              <a:t>Système d’Aide à la Décision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61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Ontologie</a:t>
            </a:r>
            <a:br>
              <a:rPr lang="fr-FR" dirty="0" smtClean="0"/>
            </a:br>
            <a:r>
              <a:rPr lang="fr-FR" dirty="0" smtClean="0"/>
              <a:t>Projet IA4SIM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000" dirty="0" smtClean="0"/>
              <a:t>Raisonneur de 35 règles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57721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1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Ontologie</a:t>
            </a:r>
            <a:br>
              <a:rPr lang="fr-FR" dirty="0" smtClean="0"/>
            </a:br>
            <a:r>
              <a:rPr lang="fr-FR" dirty="0" smtClean="0"/>
              <a:t>Projet IA4SIM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0016" y="1412776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endParaRPr lang="fr-FR" sz="3200" dirty="0" smtClean="0"/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endParaRPr lang="fr-FR" sz="3200" dirty="0" smtClean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6" y="1196752"/>
            <a:ext cx="485378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3" y="4293096"/>
            <a:ext cx="480653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lèche droite 2"/>
          <p:cNvSpPr/>
          <p:nvPr/>
        </p:nvSpPr>
        <p:spPr>
          <a:xfrm>
            <a:off x="4932040" y="3492696"/>
            <a:ext cx="864096" cy="6563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rganigramme : Ou 7"/>
          <p:cNvSpPr/>
          <p:nvPr/>
        </p:nvSpPr>
        <p:spPr>
          <a:xfrm>
            <a:off x="2411760" y="3573016"/>
            <a:ext cx="504056" cy="504056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96752"/>
            <a:ext cx="2473314" cy="505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9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9633" r="4328" b="6561"/>
          <a:stretch/>
        </p:blipFill>
        <p:spPr>
          <a:xfrm>
            <a:off x="395536" y="2060848"/>
            <a:ext cx="8473645" cy="37357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Ontologie</a:t>
            </a:r>
            <a:br>
              <a:rPr lang="fr-FR" dirty="0" smtClean="0"/>
            </a:br>
            <a:r>
              <a:rPr lang="fr-FR" dirty="0" smtClean="0"/>
              <a:t>Démonstration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>
            <a:hlinkClick r:id="rId5"/>
          </p:cNvPr>
          <p:cNvSpPr txBox="1"/>
          <p:nvPr/>
        </p:nvSpPr>
        <p:spPr>
          <a:xfrm>
            <a:off x="360016" y="1412776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fr-FR" sz="3200" u="sng" dirty="0" smtClean="0">
                <a:solidFill>
                  <a:srgbClr val="0070C0"/>
                </a:solidFill>
              </a:rPr>
              <a:t>https</a:t>
            </a:r>
            <a:r>
              <a:rPr lang="fr-FR" sz="3200" u="sng" dirty="0">
                <a:solidFill>
                  <a:srgbClr val="0070C0"/>
                </a:solidFill>
              </a:rPr>
              <a:t>://www.youtube.com/watch?v=o9YY6koysZI</a:t>
            </a:r>
            <a:endParaRPr lang="fr-FR" sz="3200" u="sng" dirty="0" smtClean="0">
              <a:solidFill>
                <a:srgbClr val="0070C0"/>
              </a:solidFill>
            </a:endParaRP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282387" y="3105835"/>
            <a:ext cx="5598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98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/>
          <a:lstStyle/>
          <a:p>
            <a:pPr algn="ctr"/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6483" y="27089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fr-FR" sz="5400" b="1" i="1" dirty="0" err="1" smtClean="0"/>
              <a:t>Operational</a:t>
            </a:r>
            <a:r>
              <a:rPr lang="fr-FR" sz="5400" b="1" i="1" dirty="0" smtClean="0"/>
              <a:t> Design</a:t>
            </a:r>
            <a:endParaRPr lang="fr-FR" sz="5400" b="1" i="1" dirty="0" smtClean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1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Operational</a:t>
            </a:r>
            <a:r>
              <a:rPr lang="fr-FR" dirty="0" smtClean="0"/>
              <a:t> Design</a:t>
            </a:r>
            <a:br>
              <a:rPr lang="fr-FR" dirty="0" smtClean="0"/>
            </a:br>
            <a:r>
              <a:rPr lang="fr-FR" dirty="0" smtClean="0"/>
              <a:t>Principe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200" dirty="0" smtClean="0"/>
              <a:t>Méthodologie pour concevoir et construire des </a:t>
            </a:r>
            <a:r>
              <a:rPr lang="fr-FR" sz="3200" dirty="0" smtClean="0"/>
              <a:t>opérations/campagnes </a:t>
            </a:r>
            <a:r>
              <a:rPr lang="fr-FR" sz="3200" dirty="0" smtClean="0"/>
              <a:t>en 4 questions [3][4]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fr-FR" sz="2800" dirty="0" smtClean="0"/>
              <a:t>Quel est l’environnement actuel ?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fr-FR" sz="2800" dirty="0" smtClean="0"/>
              <a:t>Quel est l’environnement souhaité ?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fr-FR" sz="2800" dirty="0" smtClean="0"/>
              <a:t>Quel(s) élément(s) empêche(nt) l’environnement actuel d’évoluer vers l’environnement souhaité ?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fr-FR" sz="2800" dirty="0" smtClean="0"/>
              <a:t>Comment atteindre la configuration souhaitée ?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200" dirty="0" smtClean="0"/>
              <a:t>Outils graphiques et narratifs en tandem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7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Operational</a:t>
            </a:r>
            <a:r>
              <a:rPr lang="fr-FR" dirty="0" smtClean="0"/>
              <a:t> Design</a:t>
            </a:r>
            <a:br>
              <a:rPr lang="fr-FR" dirty="0" smtClean="0"/>
            </a:br>
            <a:r>
              <a:rPr lang="fr-FR" dirty="0" smtClean="0"/>
              <a:t>Environnement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000" b="1" dirty="0" smtClean="0"/>
              <a:t>RAFT</a:t>
            </a:r>
          </a:p>
          <a:p>
            <a:pPr marL="742950" lvl="1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200" b="1" dirty="0" smtClean="0"/>
              <a:t>R</a:t>
            </a:r>
            <a:r>
              <a:rPr lang="fr-FR" sz="3200" dirty="0" smtClean="0"/>
              <a:t>elations</a:t>
            </a:r>
          </a:p>
          <a:p>
            <a:pPr marL="742950" lvl="1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200" b="1" dirty="0" smtClean="0"/>
              <a:t>A</a:t>
            </a:r>
            <a:r>
              <a:rPr lang="fr-FR" sz="3200" dirty="0" smtClean="0"/>
              <a:t>cteurs</a:t>
            </a:r>
          </a:p>
          <a:p>
            <a:pPr marL="742950" lvl="1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200" b="1" dirty="0" smtClean="0"/>
              <a:t>F</a:t>
            </a:r>
            <a:r>
              <a:rPr lang="fr-FR" sz="3200" dirty="0" smtClean="0"/>
              <a:t>onctions</a:t>
            </a:r>
          </a:p>
          <a:p>
            <a:pPr marL="742950" lvl="1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200" b="1" dirty="0" smtClean="0"/>
              <a:t>T</a:t>
            </a:r>
            <a:r>
              <a:rPr lang="fr-FR" sz="3200" dirty="0" smtClean="0"/>
              <a:t>ensions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13181" r="3169" b="20133"/>
          <a:stretch/>
        </p:blipFill>
        <p:spPr>
          <a:xfrm>
            <a:off x="2987824" y="2074460"/>
            <a:ext cx="6071827" cy="33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Operational</a:t>
            </a:r>
            <a:r>
              <a:rPr lang="fr-FR" dirty="0" smtClean="0"/>
              <a:t> Design</a:t>
            </a:r>
            <a:br>
              <a:rPr lang="fr-FR" dirty="0" smtClean="0"/>
            </a:br>
            <a:r>
              <a:rPr lang="fr-FR" dirty="0" smtClean="0"/>
              <a:t>Centre de Gravité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2400"/>
              </a:spcBef>
              <a:buFont typeface="Arial" charset="0"/>
              <a:buChar char="•"/>
            </a:pPr>
            <a:r>
              <a:rPr lang="fr-FR" sz="3600" b="1" dirty="0" err="1" smtClean="0"/>
              <a:t>CoG</a:t>
            </a:r>
            <a:r>
              <a:rPr lang="fr-FR" sz="3600" b="1" dirty="0" smtClean="0"/>
              <a:t> (Center of </a:t>
            </a:r>
            <a:r>
              <a:rPr lang="fr-FR" sz="3600" b="1" dirty="0" err="1"/>
              <a:t>G</a:t>
            </a:r>
            <a:r>
              <a:rPr lang="fr-FR" sz="3600" b="1" dirty="0" err="1" smtClean="0"/>
              <a:t>ravity</a:t>
            </a:r>
            <a:r>
              <a:rPr lang="fr-FR" sz="3600" b="1" dirty="0" smtClean="0"/>
              <a:t>) </a:t>
            </a:r>
            <a:r>
              <a:rPr lang="fr-FR" sz="3600" dirty="0" smtClean="0"/>
              <a:t>: L’entité principale qui possède la capacité intrinsèque de parvenir à l’objectif du système [4]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600" dirty="0" smtClean="0"/>
              <a:t>Cible de l’attaquant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600" dirty="0" smtClean="0"/>
              <a:t>Approche efficace en ressource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Operational</a:t>
            </a:r>
            <a:r>
              <a:rPr lang="fr-FR" dirty="0" smtClean="0"/>
              <a:t> Design</a:t>
            </a:r>
            <a:br>
              <a:rPr lang="fr-FR" dirty="0" smtClean="0"/>
            </a:br>
            <a:r>
              <a:rPr lang="fr-FR" dirty="0" smtClean="0"/>
              <a:t>Centre de Gravité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2400"/>
              </a:spcBef>
              <a:buFont typeface="Arial" charset="0"/>
              <a:buChar char="•"/>
            </a:pPr>
            <a:r>
              <a:rPr lang="fr-FR" sz="3600" dirty="0" smtClean="0"/>
              <a:t>Méthodologie d’identification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pic>
        <p:nvPicPr>
          <p:cNvPr id="1026" name="Picture 2" descr="C:\Users\sunti\Desktop\Thèse\Presentation\OperationalDesig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10686" r="24248" b="21057"/>
          <a:stretch/>
        </p:blipFill>
        <p:spPr bwMode="auto">
          <a:xfrm>
            <a:off x="971600" y="2028958"/>
            <a:ext cx="7030773" cy="428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/>
          <a:lstStyle/>
          <a:p>
            <a:pPr algn="ctr"/>
            <a:r>
              <a:rPr lang="fr-FR" dirty="0" smtClean="0"/>
              <a:t>Sommaire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9289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000" dirty="0" smtClean="0"/>
              <a:t>Sujet de thèse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000" dirty="0" err="1" smtClean="0"/>
              <a:t>Penetration</a:t>
            </a:r>
            <a:r>
              <a:rPr lang="fr-FR" sz="4000" dirty="0" smtClean="0"/>
              <a:t> </a:t>
            </a:r>
            <a:r>
              <a:rPr lang="fr-FR" sz="4000" dirty="0" err="1" smtClean="0"/>
              <a:t>Testing</a:t>
            </a:r>
            <a:r>
              <a:rPr lang="fr-FR" sz="4000" dirty="0" smtClean="0"/>
              <a:t> </a:t>
            </a:r>
            <a:r>
              <a:rPr lang="fr-FR" sz="4000" dirty="0" err="1" smtClean="0"/>
              <a:t>Execution</a:t>
            </a:r>
            <a:r>
              <a:rPr lang="fr-FR" sz="4000" dirty="0" smtClean="0"/>
              <a:t> Standard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000" dirty="0" smtClean="0"/>
              <a:t>Ontologie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000" dirty="0" err="1" smtClean="0"/>
              <a:t>Operational</a:t>
            </a:r>
            <a:r>
              <a:rPr lang="fr-FR" sz="4000" dirty="0" smtClean="0"/>
              <a:t> Design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000" dirty="0" smtClean="0"/>
              <a:t>Conclusion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5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Bilan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20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600" dirty="0" smtClean="0"/>
              <a:t>Arbres d’attaque très(trop?) spécifiques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600" dirty="0" smtClean="0"/>
              <a:t>Méthodologie de l’attaquant et/ou de </a:t>
            </a:r>
            <a:r>
              <a:rPr lang="fr-FR" sz="3600" dirty="0" err="1" smtClean="0"/>
              <a:t>pentest</a:t>
            </a:r>
            <a:r>
              <a:rPr lang="fr-FR" sz="3600" dirty="0" smtClean="0"/>
              <a:t> nécessitant une modélisation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600" dirty="0" err="1" smtClean="0"/>
              <a:t>Operational</a:t>
            </a:r>
            <a:r>
              <a:rPr lang="fr-FR" sz="3600" dirty="0" smtClean="0"/>
              <a:t> Design comme outil de modélisation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600" dirty="0" smtClean="0"/>
              <a:t>Ontologie comme support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Travaux à venir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800" dirty="0" smtClean="0"/>
              <a:t>Parallèle à tracer </a:t>
            </a:r>
            <a:r>
              <a:rPr lang="fr-FR" sz="4800" dirty="0" err="1" smtClean="0"/>
              <a:t>Threat</a:t>
            </a:r>
            <a:r>
              <a:rPr lang="fr-FR" sz="4800" dirty="0" smtClean="0"/>
              <a:t> </a:t>
            </a:r>
            <a:r>
              <a:rPr lang="fr-FR" sz="4800" dirty="0" err="1" smtClean="0"/>
              <a:t>Modeling</a:t>
            </a:r>
            <a:r>
              <a:rPr lang="fr-FR" sz="4800" dirty="0" smtClean="0"/>
              <a:t>/OD/Ontologie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800" dirty="0" smtClean="0"/>
              <a:t>Etat de l’art de </a:t>
            </a:r>
            <a:r>
              <a:rPr lang="fr-FR" sz="4800" dirty="0" err="1" smtClean="0"/>
              <a:t>Threat</a:t>
            </a:r>
            <a:r>
              <a:rPr lang="fr-FR" sz="4800" dirty="0" smtClean="0"/>
              <a:t> </a:t>
            </a:r>
            <a:r>
              <a:rPr lang="fr-FR" sz="4800" dirty="0" err="1" smtClean="0"/>
              <a:t>Modeling</a:t>
            </a:r>
            <a:endParaRPr lang="fr-FR" sz="4800" dirty="0" smtClean="0"/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4800" dirty="0" err="1" smtClean="0"/>
              <a:t>CyGraph</a:t>
            </a:r>
            <a:r>
              <a:rPr lang="fr-FR" sz="4800" dirty="0" smtClean="0"/>
              <a:t> [5]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04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err="1" smtClean="0"/>
              <a:t>CyGraph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0" y="1169548"/>
            <a:ext cx="8172400" cy="51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err="1" smtClean="0"/>
              <a:t>CyGraph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23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71" y="1169548"/>
            <a:ext cx="5357138" cy="51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/>
          <a:lstStyle/>
          <a:p>
            <a:pPr algn="ctr"/>
            <a:r>
              <a:rPr lang="fr-FR" dirty="0" smtClean="0"/>
              <a:t>Bibliographie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24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dirty="0" smtClean="0"/>
              <a:t>[1] </a:t>
            </a:r>
            <a:r>
              <a:rPr lang="fr-FR" i="1" dirty="0" smtClean="0"/>
              <a:t>Test d’intrusion – </a:t>
            </a:r>
            <a:r>
              <a:rPr lang="fr-FR" i="1" dirty="0" err="1" smtClean="0"/>
              <a:t>Pentest</a:t>
            </a:r>
            <a:r>
              <a:rPr lang="fr-FR" i="1" dirty="0" smtClean="0"/>
              <a:t> : Présentation et méthodologies </a:t>
            </a:r>
            <a:r>
              <a:rPr lang="fr-FR" dirty="0" smtClean="0"/>
              <a:t>/ Mickael </a:t>
            </a:r>
            <a:r>
              <a:rPr lang="fr-FR" dirty="0" err="1" smtClean="0"/>
              <a:t>Dorigny</a:t>
            </a:r>
            <a:r>
              <a:rPr lang="fr-FR" dirty="0" smtClean="0"/>
              <a:t> </a:t>
            </a:r>
            <a:r>
              <a:rPr lang="fr-FR" dirty="0"/>
              <a:t>/ </a:t>
            </a:r>
            <a:r>
              <a:rPr lang="fr-FR" dirty="0">
                <a:hlinkClick r:id="rId4"/>
              </a:rPr>
              <a:t>https://www.information-security.fr/test-dintrusion-pentest-presentation-methodologies</a:t>
            </a:r>
            <a:r>
              <a:rPr lang="fr-FR" dirty="0" smtClean="0">
                <a:hlinkClick r:id="rId4"/>
              </a:rPr>
              <a:t>/</a:t>
            </a:r>
            <a:r>
              <a:rPr lang="fr-FR" dirty="0" smtClean="0"/>
              <a:t> / 12/10/2015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dirty="0" smtClean="0"/>
              <a:t>[2] </a:t>
            </a:r>
            <a:r>
              <a:rPr lang="fr-FR" i="1" dirty="0" smtClean="0"/>
              <a:t>Real-Time Simulation and Unit-</a:t>
            </a:r>
            <a:r>
              <a:rPr lang="fr-FR" i="1" dirty="0" err="1" smtClean="0"/>
              <a:t>Based</a:t>
            </a:r>
            <a:r>
              <a:rPr lang="fr-FR" i="1" dirty="0" smtClean="0"/>
              <a:t> </a:t>
            </a:r>
            <a:r>
              <a:rPr lang="fr-FR" i="1" dirty="0" err="1" smtClean="0"/>
              <a:t>Artificial</a:t>
            </a:r>
            <a:r>
              <a:rPr lang="fr-FR" i="1" dirty="0" smtClean="0"/>
              <a:t> Intelligence </a:t>
            </a:r>
            <a:r>
              <a:rPr lang="fr-FR" dirty="0" smtClean="0"/>
              <a:t>/ Quentin </a:t>
            </a:r>
            <a:r>
              <a:rPr lang="fr-FR" dirty="0" err="1" smtClean="0"/>
              <a:t>Aubertot</a:t>
            </a:r>
            <a:r>
              <a:rPr lang="fr-FR" dirty="0" smtClean="0"/>
              <a:t>, </a:t>
            </a:r>
            <a:r>
              <a:rPr lang="fr-FR" dirty="0" err="1" smtClean="0"/>
              <a:t>Tithnara</a:t>
            </a:r>
            <a:r>
              <a:rPr lang="fr-FR" dirty="0" smtClean="0"/>
              <a:t> Sun / ENSTA Bretagne, Brest, France / Mars 2017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dirty="0"/>
              <a:t>[3] </a:t>
            </a:r>
            <a:r>
              <a:rPr lang="fr-FR" i="1" dirty="0" err="1"/>
              <a:t>Planner’s</a:t>
            </a:r>
            <a:r>
              <a:rPr lang="fr-FR" i="1" dirty="0"/>
              <a:t> </a:t>
            </a:r>
            <a:r>
              <a:rPr lang="fr-FR" i="1" dirty="0" err="1"/>
              <a:t>Handbook</a:t>
            </a:r>
            <a:r>
              <a:rPr lang="fr-FR" i="1" dirty="0"/>
              <a:t> for </a:t>
            </a:r>
            <a:r>
              <a:rPr lang="fr-FR" i="1" dirty="0" err="1"/>
              <a:t>Operational</a:t>
            </a:r>
            <a:r>
              <a:rPr lang="fr-FR" i="1" dirty="0"/>
              <a:t> Design </a:t>
            </a:r>
            <a:r>
              <a:rPr lang="fr-FR" dirty="0"/>
              <a:t>/ Joint Staff, J-7 / Joint and Coalition </a:t>
            </a:r>
            <a:r>
              <a:rPr lang="fr-FR" dirty="0" err="1"/>
              <a:t>Warfighting</a:t>
            </a:r>
            <a:r>
              <a:rPr lang="fr-FR" dirty="0"/>
              <a:t> Suffolk, Virginia, USA / 7 Octobre 2011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dirty="0" smtClean="0"/>
              <a:t>[4] </a:t>
            </a:r>
            <a:r>
              <a:rPr lang="fr-FR" i="1" dirty="0" err="1" smtClean="0"/>
              <a:t>Redefining</a:t>
            </a:r>
            <a:r>
              <a:rPr lang="fr-FR" i="1" dirty="0" smtClean="0"/>
              <a:t> the Center of </a:t>
            </a:r>
            <a:r>
              <a:rPr lang="fr-FR" i="1" dirty="0" err="1" smtClean="0"/>
              <a:t>Gravity</a:t>
            </a:r>
            <a:r>
              <a:rPr lang="fr-FR" i="1" dirty="0" smtClean="0"/>
              <a:t> </a:t>
            </a:r>
            <a:r>
              <a:rPr lang="fr-FR" dirty="0" smtClean="0"/>
              <a:t>in </a:t>
            </a:r>
            <a:r>
              <a:rPr lang="fr-FR" i="1" dirty="0" smtClean="0"/>
              <a:t>Joint Force </a:t>
            </a:r>
            <a:r>
              <a:rPr lang="fr-FR" i="1" dirty="0" err="1" smtClean="0"/>
              <a:t>Quarterly</a:t>
            </a:r>
            <a:r>
              <a:rPr lang="fr-FR" i="1" dirty="0" smtClean="0"/>
              <a:t> (JFQ) issue 59 </a:t>
            </a:r>
            <a:r>
              <a:rPr lang="fr-FR" dirty="0" smtClean="0"/>
              <a:t>/ Dale C. </a:t>
            </a:r>
            <a:r>
              <a:rPr lang="fr-FR" dirty="0" err="1" smtClean="0"/>
              <a:t>Eikmeier</a:t>
            </a:r>
            <a:r>
              <a:rPr lang="fr-FR" dirty="0" smtClean="0"/>
              <a:t> / Washington D.C. USA / 2010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dirty="0" smtClean="0"/>
              <a:t>[5] </a:t>
            </a:r>
            <a:r>
              <a:rPr lang="fr-FR" i="1" dirty="0" err="1" smtClean="0"/>
              <a:t>CyGraph</a:t>
            </a:r>
            <a:r>
              <a:rPr lang="fr-FR" i="1" dirty="0" smtClean="0"/>
              <a:t>: Graph-</a:t>
            </a:r>
            <a:r>
              <a:rPr lang="fr-FR" i="1" dirty="0" err="1" smtClean="0"/>
              <a:t>Based</a:t>
            </a:r>
            <a:r>
              <a:rPr lang="fr-FR" i="1" dirty="0" smtClean="0"/>
              <a:t> </a:t>
            </a:r>
            <a:r>
              <a:rPr lang="fr-FR" i="1" dirty="0" err="1" smtClean="0"/>
              <a:t>Analytics</a:t>
            </a:r>
            <a:r>
              <a:rPr lang="fr-FR" i="1" dirty="0" smtClean="0"/>
              <a:t> and </a:t>
            </a:r>
            <a:r>
              <a:rPr lang="fr-FR" i="1" dirty="0" err="1" smtClean="0"/>
              <a:t>Visualization</a:t>
            </a:r>
            <a:r>
              <a:rPr lang="fr-FR" i="1" dirty="0" smtClean="0"/>
              <a:t> for </a:t>
            </a:r>
            <a:r>
              <a:rPr lang="fr-FR" i="1" dirty="0" err="1" smtClean="0"/>
              <a:t>Cybersecurity</a:t>
            </a:r>
            <a:r>
              <a:rPr lang="fr-FR" i="1" dirty="0" smtClean="0"/>
              <a:t> </a:t>
            </a:r>
            <a:r>
              <a:rPr lang="fr-FR" dirty="0" smtClean="0"/>
              <a:t>/ S. Noel, E. Harley, K.H. Tam, </a:t>
            </a:r>
            <a:r>
              <a:rPr lang="fr-FR" dirty="0" err="1" smtClean="0"/>
              <a:t>M.Limiero</a:t>
            </a:r>
            <a:r>
              <a:rPr lang="fr-FR" dirty="0" smtClean="0"/>
              <a:t>, M. Share / The MITRE Corporation, </a:t>
            </a:r>
            <a:r>
              <a:rPr lang="fr-FR" dirty="0" err="1" smtClean="0"/>
              <a:t>McLean</a:t>
            </a:r>
            <a:r>
              <a:rPr lang="fr-FR" dirty="0" smtClean="0"/>
              <a:t>, VA, USA / 2016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2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/>
          <a:lstStyle/>
          <a:p>
            <a:pPr algn="ctr"/>
            <a:r>
              <a:rPr lang="fr-FR" dirty="0" smtClean="0"/>
              <a:t>Sujet de thèse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2400"/>
              </a:spcBef>
              <a:buFont typeface="Arial" charset="0"/>
              <a:buChar char="•"/>
            </a:pPr>
            <a:r>
              <a:rPr lang="fr-FR" sz="3600" dirty="0" err="1" smtClean="0"/>
              <a:t>ModMenace</a:t>
            </a:r>
            <a:r>
              <a:rPr lang="fr-FR" sz="3600" dirty="0" smtClean="0"/>
              <a:t> – Modèle système dynamique pour l’analyse de la menace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endParaRPr lang="fr-FR" sz="3600" dirty="0" smtClean="0"/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fr-FR" sz="3600" dirty="0" smtClean="0"/>
              <a:t>Axe de recherche proposé choisi :</a:t>
            </a:r>
          </a:p>
          <a:p>
            <a:pPr lvl="1" algn="ctr">
              <a:spcBef>
                <a:spcPts val="2400"/>
              </a:spcBef>
            </a:pPr>
            <a:r>
              <a:rPr lang="fr-FR" sz="3600" b="1" i="1" dirty="0" smtClean="0"/>
              <a:t>Réification de la surface d’attaque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6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/>
          <a:lstStyle/>
          <a:p>
            <a:pPr algn="ctr"/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6483" y="2708920"/>
            <a:ext cx="8496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fr-FR" sz="5400" b="1" i="1" dirty="0" err="1" smtClean="0"/>
              <a:t>Penetration</a:t>
            </a:r>
            <a:r>
              <a:rPr lang="fr-FR" sz="5400" b="1" i="1" dirty="0" smtClean="0"/>
              <a:t> </a:t>
            </a:r>
            <a:r>
              <a:rPr lang="fr-FR" sz="5400" b="1" i="1" dirty="0" err="1" smtClean="0"/>
              <a:t>Testing</a:t>
            </a:r>
            <a:r>
              <a:rPr lang="fr-FR" sz="5400" b="1" i="1" dirty="0" smtClean="0"/>
              <a:t> </a:t>
            </a:r>
            <a:r>
              <a:rPr lang="fr-FR" sz="5400" b="1" i="1" dirty="0" err="1" smtClean="0"/>
              <a:t>Execution</a:t>
            </a:r>
            <a:r>
              <a:rPr lang="fr-FR" sz="5400" b="1" i="1" dirty="0" smtClean="0"/>
              <a:t> Standard</a:t>
            </a:r>
            <a:endParaRPr lang="fr-FR" sz="5400" b="1" i="1" dirty="0" smtClean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13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Penetration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Execution</a:t>
            </a:r>
            <a:r>
              <a:rPr lang="fr-FR" dirty="0" smtClean="0"/>
              <a:t> Standard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2400"/>
              </a:spcBef>
              <a:buFont typeface="Arial" charset="0"/>
              <a:buChar char="•"/>
            </a:pPr>
            <a:r>
              <a:rPr lang="fr-FR" sz="3600" dirty="0" smtClean="0"/>
              <a:t>Méthodologie de l’attaquant [1] :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83568" y="2091637"/>
            <a:ext cx="8208911" cy="3539430"/>
          </a:xfrm>
          <a:prstGeom prst="rect">
            <a:avLst/>
          </a:prstGeom>
          <a:noFill/>
        </p:spPr>
        <p:txBody>
          <a:bodyPr wrap="square" numCol="2" spcCol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Blackbox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Whitebox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Greybox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/>
              <a:t>Redteam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61650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Penetration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Execution</a:t>
            </a:r>
            <a:r>
              <a:rPr lang="fr-FR" dirty="0" smtClean="0"/>
              <a:t> Standard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2400"/>
              </a:spcBef>
              <a:buFont typeface="Arial" charset="0"/>
              <a:buChar char="•"/>
            </a:pPr>
            <a:r>
              <a:rPr lang="fr-FR" sz="3600" dirty="0" smtClean="0"/>
              <a:t>Méthodologie de </a:t>
            </a:r>
            <a:r>
              <a:rPr lang="fr-FR" sz="3600" dirty="0" err="1" smtClean="0"/>
              <a:t>pentest</a:t>
            </a:r>
            <a:r>
              <a:rPr lang="fr-FR" sz="3600" dirty="0" smtClean="0"/>
              <a:t> en 7 étapes [1] :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83569" y="1916832"/>
            <a:ext cx="8208911" cy="4524315"/>
          </a:xfrm>
          <a:prstGeom prst="rect">
            <a:avLst/>
          </a:prstGeom>
          <a:noFill/>
        </p:spPr>
        <p:txBody>
          <a:bodyPr wrap="square" numCol="2" spcCol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1 Pré-engagement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2 Intelligence </a:t>
            </a:r>
            <a:r>
              <a:rPr lang="fr-FR" sz="3200" dirty="0" err="1"/>
              <a:t>G</a:t>
            </a:r>
            <a:r>
              <a:rPr lang="fr-FR" sz="3200" dirty="0" err="1" smtClean="0"/>
              <a:t>athering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3 </a:t>
            </a:r>
            <a:r>
              <a:rPr lang="fr-FR" sz="3200" dirty="0" err="1" smtClean="0"/>
              <a:t>Threat</a:t>
            </a:r>
            <a:r>
              <a:rPr lang="fr-FR" sz="3200" dirty="0" smtClean="0"/>
              <a:t> </a:t>
            </a:r>
            <a:r>
              <a:rPr lang="fr-FR" sz="3200" dirty="0" err="1" smtClean="0"/>
              <a:t>Modeling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4 Analyse des vulnérabilités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5 Exploitation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6 Post-Exploitation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/>
              <a:t>7 </a:t>
            </a:r>
            <a:r>
              <a:rPr lang="fr-FR" sz="3200" dirty="0" err="1" smtClean="0"/>
              <a:t>Reporting</a:t>
            </a: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99666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/>
          <a:lstStyle/>
          <a:p>
            <a:pPr algn="ctr"/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6483" y="2708920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fr-FR" sz="5400" b="1" i="1" dirty="0" smtClean="0"/>
              <a:t>Ontologie</a:t>
            </a:r>
            <a:endParaRPr lang="fr-FR" sz="5400" b="1" i="1" dirty="0" smtClean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74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59832" y="4221088"/>
            <a:ext cx="3024336" cy="484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Ontologie</a:t>
            </a:r>
            <a:br>
              <a:rPr lang="fr-FR" dirty="0" smtClean="0"/>
            </a:br>
            <a:r>
              <a:rPr lang="fr-FR" dirty="0" smtClean="0"/>
              <a:t>Définition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83529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2400"/>
              </a:spcBef>
              <a:buFont typeface="Arial" charset="0"/>
              <a:buChar char="•"/>
            </a:pPr>
            <a:r>
              <a:rPr lang="fr-FR" sz="2800" b="1" dirty="0" smtClean="0"/>
              <a:t>Ontologie </a:t>
            </a:r>
            <a:r>
              <a:rPr lang="fr-FR" sz="2800" dirty="0" smtClean="0"/>
              <a:t>(informatique): Modèle de représentation de connaissances, structure de données pour la définition formelle d’entités et de relations les liant. [2]</a:t>
            </a:r>
            <a:endParaRPr lang="fr-FR" sz="2800" dirty="0"/>
          </a:p>
          <a:p>
            <a:pPr marL="285750" indent="-285750" algn="just">
              <a:spcBef>
                <a:spcPts val="2400"/>
              </a:spcBef>
              <a:buFont typeface="Arial" charset="0"/>
              <a:buChar char="•"/>
            </a:pPr>
            <a:r>
              <a:rPr lang="fr-FR" sz="2800" dirty="0" smtClean="0"/>
              <a:t>Le formalisme classique pour les décrire est l’assertion:</a:t>
            </a:r>
            <a:endParaRPr lang="fr-FR" sz="2800" dirty="0"/>
          </a:p>
          <a:p>
            <a:pPr algn="ctr">
              <a:spcBef>
                <a:spcPts val="2400"/>
              </a:spcBef>
            </a:pPr>
            <a:r>
              <a:rPr lang="fr-FR" sz="2800" i="1" dirty="0" smtClean="0"/>
              <a:t>(sujet, prédicat, objet)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48" y="5013176"/>
            <a:ext cx="1040904" cy="10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351" y="166549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Ontologie</a:t>
            </a:r>
            <a:br>
              <a:rPr lang="fr-FR" dirty="0" smtClean="0"/>
            </a:br>
            <a:r>
              <a:rPr lang="fr-FR" dirty="0" smtClean="0"/>
              <a:t>Principe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8" y="86637"/>
            <a:ext cx="1522958" cy="69548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0B534-4A47-4AD2-8BAB-CAD041FBAA56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57" y="0"/>
            <a:ext cx="933138" cy="11247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412776"/>
            <a:ext cx="3744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spcBef>
                <a:spcPts val="2400"/>
              </a:spcBef>
              <a:buFont typeface="Arial" charset="0"/>
              <a:buChar char="•"/>
            </a:pPr>
            <a:r>
              <a:rPr lang="fr-FR" sz="3200" dirty="0" smtClean="0"/>
              <a:t>BDD relationnelle</a:t>
            </a:r>
          </a:p>
          <a:p>
            <a:pPr>
              <a:spcBef>
                <a:spcPts val="2400"/>
              </a:spcBef>
            </a:pPr>
            <a:endParaRPr lang="fr-FR" dirty="0" smtClean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15/12/2017</a:t>
            </a:r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49" y="2132856"/>
            <a:ext cx="18383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08" y="2209800"/>
            <a:ext cx="5733656" cy="337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3635896" y="1412776"/>
            <a:ext cx="45365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spcBef>
                <a:spcPts val="2400"/>
              </a:spcBef>
              <a:buFont typeface="Arial" charset="0"/>
              <a:buChar char="•"/>
            </a:pPr>
            <a:r>
              <a:rPr lang="fr-FR" sz="3200" dirty="0" smtClean="0"/>
              <a:t>Ontologie</a:t>
            </a:r>
          </a:p>
          <a:p>
            <a:pPr>
              <a:spcBef>
                <a:spcPts val="2400"/>
              </a:spcBef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610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rigin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2695</TotalTime>
  <Words>498</Words>
  <Application>Microsoft Office PowerPoint</Application>
  <PresentationFormat>Affichage à l'écran (4:3)</PresentationFormat>
  <Paragraphs>146</Paragraphs>
  <Slides>24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Origine</vt:lpstr>
      <vt:lpstr>Compte-rendu 15/12/2017 Modélisation de la menace  &amp; Operational Design</vt:lpstr>
      <vt:lpstr>Sommaire</vt:lpstr>
      <vt:lpstr>Sujet de thèse</vt:lpstr>
      <vt:lpstr>Présentation PowerPoint</vt:lpstr>
      <vt:lpstr>Penetration Testing Execution Standard</vt:lpstr>
      <vt:lpstr>Penetration Testing Execution Standard</vt:lpstr>
      <vt:lpstr>Présentation PowerPoint</vt:lpstr>
      <vt:lpstr>Ontologie Définition</vt:lpstr>
      <vt:lpstr>Ontologie Principe</vt:lpstr>
      <vt:lpstr>Ontologie Principe</vt:lpstr>
      <vt:lpstr>Ontologie Projet IA4SIM</vt:lpstr>
      <vt:lpstr>Ontologie Projet IA4SIM</vt:lpstr>
      <vt:lpstr>Ontologie Projet IA4SIM</vt:lpstr>
      <vt:lpstr>Ontologie Démonstration</vt:lpstr>
      <vt:lpstr>Présentation PowerPoint</vt:lpstr>
      <vt:lpstr>Operational Design Principe</vt:lpstr>
      <vt:lpstr>Operational Design Environnement</vt:lpstr>
      <vt:lpstr>Operational Design Centre de Gravité</vt:lpstr>
      <vt:lpstr>Operational Design Centre de Gravité</vt:lpstr>
      <vt:lpstr>Conclusion Bilan</vt:lpstr>
      <vt:lpstr>Conclusion Travaux à venir</vt:lpstr>
      <vt:lpstr>Conclusion CyGraph</vt:lpstr>
      <vt:lpstr>Conclusion CyGraph</vt:lpstr>
      <vt:lpstr>Bibliographie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ensta</dc:creator>
  <cp:lastModifiedBy>ensta</cp:lastModifiedBy>
  <cp:revision>87</cp:revision>
  <dcterms:created xsi:type="dcterms:W3CDTF">2017-11-15T10:26:53Z</dcterms:created>
  <dcterms:modified xsi:type="dcterms:W3CDTF">2017-12-15T16:01:57Z</dcterms:modified>
</cp:coreProperties>
</file>